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4357AC-45A2-49AF-B7B1-53CADDA92B32}" type="datetimeFigureOut">
              <a:rPr lang="el-GR" smtClean="0"/>
              <a:t>27/10/2015</a:t>
            </a:fld>
            <a:endParaRPr lang="el-GR" dirty="0"/>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dirty="0"/>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724EC1C-7288-4D77-AB91-5FABACC3AA94}"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34357AC-45A2-49AF-B7B1-53CADDA92B32}" type="datetimeFigureOut">
              <a:rPr lang="el-GR" smtClean="0"/>
              <a:t>27/10/2015</a:t>
            </a:fld>
            <a:endParaRPr lang="el-GR" dirty="0"/>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dirty="0"/>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724EC1C-7288-4D77-AB91-5FABACC3AA94}"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4357AC-45A2-49AF-B7B1-53CADDA92B32}" type="datetimeFigureOut">
              <a:rPr lang="el-GR" smtClean="0"/>
              <a:t>27/10/2015</a:t>
            </a:fld>
            <a:endParaRPr lang="el-GR" dirty="0"/>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dirty="0"/>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34357AC-45A2-49AF-B7B1-53CADDA92B32}" type="datetimeFigureOut">
              <a:rPr lang="el-GR" smtClean="0"/>
              <a:t>27/10/2015</a:t>
            </a:fld>
            <a:endParaRPr lang="el-GR" dirty="0"/>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34357AC-45A2-49AF-B7B1-53CADDA92B32}" type="datetimeFigureOut">
              <a:rPr lang="el-GR" smtClean="0"/>
              <a:t>27/10/2015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9724EC1C-7288-4D77-AB91-5FABACC3AA94}" type="slidenum">
              <a:rPr lang="el-GR" smtClean="0"/>
              <a:t>‹#›</a:t>
            </a:fld>
            <a:endParaRPr lang="el-GR" dirty="0"/>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4357AC-45A2-49AF-B7B1-53CADDA92B32}" type="datetimeFigureOut">
              <a:rPr lang="el-GR" smtClean="0"/>
              <a:t>27/10/2015</a:t>
            </a:fld>
            <a:endParaRPr lang="el-GR" dirty="0"/>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dirty="0"/>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724EC1C-7288-4D77-AB91-5FABACC3AA94}"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4O9PqE82STc" TargetMode="External"/><Relationship Id="rId2" Type="http://schemas.openxmlformats.org/officeDocument/2006/relationships/hyperlink" Target="https://www.youtube.com/watch?v=ZoRSTRwGUS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dirty="0" smtClean="0"/>
              <a:t> </a:t>
            </a:r>
            <a:r>
              <a:rPr lang="el-GR" i="1" dirty="0" smtClean="0">
                <a:solidFill>
                  <a:schemeClr val="tx1">
                    <a:lumMod val="95000"/>
                    <a:lumOff val="5000"/>
                  </a:schemeClr>
                </a:solidFill>
              </a:rPr>
              <a:t>ΑΣΙΛ</a:t>
            </a:r>
            <a:r>
              <a:rPr lang="en-US" i="1" dirty="0" smtClean="0">
                <a:solidFill>
                  <a:schemeClr val="tx1">
                    <a:lumMod val="95000"/>
                    <a:lumOff val="5000"/>
                  </a:schemeClr>
                </a:solidFill>
              </a:rPr>
              <a:t> ~ </a:t>
            </a:r>
            <a:r>
              <a:rPr lang="el-GR" i="1" dirty="0" smtClean="0">
                <a:solidFill>
                  <a:schemeClr val="tx1">
                    <a:lumMod val="95000"/>
                    <a:lumOff val="5000"/>
                  </a:schemeClr>
                </a:solidFill>
              </a:rPr>
              <a:t>ΚΛΩΝΤ </a:t>
            </a:r>
            <a:r>
              <a:rPr lang="el-GR" i="1" dirty="0" smtClean="0">
                <a:solidFill>
                  <a:schemeClr val="tx1">
                    <a:lumMod val="95000"/>
                    <a:lumOff val="5000"/>
                  </a:schemeClr>
                </a:solidFill>
              </a:rPr>
              <a:t>ΝΤΕΜΠΥΣΣΙ</a:t>
            </a:r>
            <a:endParaRPr lang="el-GR" dirty="0">
              <a:solidFill>
                <a:schemeClr val="tx1">
                  <a:lumMod val="95000"/>
                  <a:lumOff val="5000"/>
                </a:schemeClr>
              </a:solidFill>
            </a:endParaRPr>
          </a:p>
        </p:txBody>
      </p:sp>
      <p:pic>
        <p:nvPicPr>
          <p:cNvPr id="4" name="3 - Εικόνα"/>
          <p:cNvPicPr/>
          <p:nvPr/>
        </p:nvPicPr>
        <p:blipFill>
          <a:blip r:embed="rId2" cstate="print"/>
          <a:srcRect/>
          <a:stretch>
            <a:fillRect/>
          </a:stretch>
        </p:blipFill>
        <p:spPr bwMode="auto">
          <a:xfrm>
            <a:off x="899592" y="2060848"/>
            <a:ext cx="3276600" cy="39814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a:t>
            </a:r>
            <a:endParaRPr lang="el-GR" sz="8000" dirty="0">
              <a:solidFill>
                <a:schemeClr val="tx1">
                  <a:lumMod val="95000"/>
                  <a:lumOff val="5000"/>
                </a:schemeClr>
              </a:solidFill>
            </a:endParaRPr>
          </a:p>
        </p:txBody>
      </p:sp>
      <p:pic>
        <p:nvPicPr>
          <p:cNvPr id="4" name="3 - Θέση περιεχομένου"/>
          <p:cNvPicPr>
            <a:picLocks noGrp="1"/>
          </p:cNvPicPr>
          <p:nvPr>
            <p:ph idx="1"/>
          </p:nvPr>
        </p:nvPicPr>
        <p:blipFill>
          <a:blip r:embed="rId2" cstate="print"/>
          <a:srcRect/>
          <a:stretch>
            <a:fillRect/>
          </a:stretch>
        </p:blipFill>
        <p:spPr bwMode="auto">
          <a:xfrm>
            <a:off x="899592" y="1700808"/>
            <a:ext cx="5976663" cy="41764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a:t>
            </a:r>
            <a:endParaRPr lang="el-GR" sz="8000" dirty="0">
              <a:solidFill>
                <a:schemeClr val="tx1">
                  <a:lumMod val="95000"/>
                  <a:lumOff val="5000"/>
                </a:schemeClr>
              </a:solidFill>
            </a:endParaRPr>
          </a:p>
        </p:txBody>
      </p:sp>
      <p:pic>
        <p:nvPicPr>
          <p:cNvPr id="4" name="3 - Θέση περιεχομένου"/>
          <p:cNvPicPr>
            <a:picLocks noGrp="1"/>
          </p:cNvPicPr>
          <p:nvPr>
            <p:ph idx="1"/>
          </p:nvPr>
        </p:nvPicPr>
        <p:blipFill>
          <a:blip r:embed="rId2" cstate="print"/>
          <a:srcRect/>
          <a:stretch>
            <a:fillRect/>
          </a:stretch>
        </p:blipFill>
        <p:spPr bwMode="auto">
          <a:xfrm>
            <a:off x="899592" y="1844824"/>
            <a:ext cx="6048672" cy="40324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t>          </a:t>
            </a:r>
            <a:r>
              <a:rPr lang="el-GR" sz="8000" dirty="0" smtClean="0">
                <a:solidFill>
                  <a:schemeClr val="tx1">
                    <a:lumMod val="95000"/>
                    <a:lumOff val="5000"/>
                  </a:schemeClr>
                </a:solidFill>
              </a:rPr>
              <a:t>…</a:t>
            </a:r>
            <a:endParaRPr lang="el-GR" sz="8000" dirty="0">
              <a:solidFill>
                <a:schemeClr val="tx1">
                  <a:lumMod val="95000"/>
                  <a:lumOff val="5000"/>
                </a:schemeClr>
              </a:solidFill>
            </a:endParaRPr>
          </a:p>
        </p:txBody>
      </p:sp>
      <p:pic>
        <p:nvPicPr>
          <p:cNvPr id="4" name="3 - Θέση περιεχομένου"/>
          <p:cNvPicPr>
            <a:picLocks noGrp="1"/>
          </p:cNvPicPr>
          <p:nvPr>
            <p:ph idx="1"/>
          </p:nvPr>
        </p:nvPicPr>
        <p:blipFill>
          <a:blip r:embed="rId2" cstate="print"/>
          <a:srcRect/>
          <a:stretch>
            <a:fillRect/>
          </a:stretch>
        </p:blipFill>
        <p:spPr bwMode="auto">
          <a:xfrm>
            <a:off x="683568" y="1484784"/>
            <a:ext cx="6480720" cy="46085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4400" dirty="0" smtClean="0"/>
              <a:t>links</a:t>
            </a:r>
            <a:endParaRPr lang="el-GR" sz="4400" dirty="0"/>
          </a:p>
        </p:txBody>
      </p:sp>
      <p:sp>
        <p:nvSpPr>
          <p:cNvPr id="3" name="2 - Θέση περιεχομένου"/>
          <p:cNvSpPr>
            <a:spLocks noGrp="1"/>
          </p:cNvSpPr>
          <p:nvPr>
            <p:ph idx="1"/>
          </p:nvPr>
        </p:nvSpPr>
        <p:spPr/>
        <p:txBody>
          <a:bodyPr/>
          <a:lstStyle/>
          <a:p>
            <a:r>
              <a:rPr lang="el-GR" dirty="0" smtClean="0">
                <a:solidFill>
                  <a:srgbClr val="002060"/>
                </a:solidFill>
                <a:hlinkClick r:id="rId2"/>
              </a:rPr>
              <a:t>https://www.youtube.com/watch?v=ZoRSTRwGUSY#t=15</a:t>
            </a:r>
            <a:endParaRPr lang="el-GR" dirty="0" smtClean="0">
              <a:solidFill>
                <a:srgbClr val="002060"/>
              </a:solidFill>
            </a:endParaRPr>
          </a:p>
          <a:p>
            <a:r>
              <a:rPr lang="el-GR" dirty="0" smtClean="0">
                <a:solidFill>
                  <a:srgbClr val="002060"/>
                </a:solidFill>
                <a:hlinkClick r:id="rId3"/>
              </a:rPr>
              <a:t>https://www.youtube.com/watch?v=4O9PqE82STc</a:t>
            </a:r>
            <a:endParaRPr lang="el-GR" dirty="0" smtClean="0">
              <a:solidFill>
                <a:srgbClr val="002060"/>
              </a:solidFill>
            </a:endParaRP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dirty="0" smtClean="0"/>
              <a:t>             ΤΕΛΟΣ</a:t>
            </a:r>
            <a:endParaRPr lang="el-GR" sz="4800" dirty="0"/>
          </a:p>
        </p:txBody>
      </p:sp>
      <p:sp>
        <p:nvSpPr>
          <p:cNvPr id="3" name="2 - Θέση περιεχομένου"/>
          <p:cNvSpPr>
            <a:spLocks noGrp="1"/>
          </p:cNvSpPr>
          <p:nvPr>
            <p:ph idx="1"/>
          </p:nvPr>
        </p:nvSpPr>
        <p:spPr/>
        <p:txBody>
          <a:bodyPr>
            <a:normAutofit/>
          </a:bodyPr>
          <a:lstStyle/>
          <a:p>
            <a:pPr>
              <a:buNone/>
            </a:pPr>
            <a:r>
              <a:rPr lang="el-GR" sz="3200" dirty="0" smtClean="0">
                <a:solidFill>
                  <a:schemeClr val="tx1">
                    <a:lumMod val="95000"/>
                    <a:lumOff val="5000"/>
                  </a:schemeClr>
                </a:solidFill>
              </a:rPr>
              <a:t>          </a:t>
            </a:r>
          </a:p>
          <a:p>
            <a:pPr>
              <a:buNone/>
            </a:pPr>
            <a:endParaRPr lang="el-GR" sz="3200" dirty="0" smtClean="0">
              <a:solidFill>
                <a:schemeClr val="tx1">
                  <a:lumMod val="95000"/>
                  <a:lumOff val="5000"/>
                </a:schemeClr>
              </a:solidFill>
            </a:endParaRPr>
          </a:p>
          <a:p>
            <a:pPr>
              <a:buNone/>
            </a:pPr>
            <a:r>
              <a:rPr lang="el-GR" sz="3200" dirty="0" smtClean="0">
                <a:solidFill>
                  <a:schemeClr val="tx1">
                    <a:lumMod val="95000"/>
                    <a:lumOff val="5000"/>
                  </a:schemeClr>
                </a:solidFill>
              </a:rPr>
              <a:t>            ΕΡΓΑΣΙΑ ΤΗΣ ΜΑΘΗΤΡΙΑΣ</a:t>
            </a:r>
          </a:p>
          <a:p>
            <a:pPr>
              <a:buNone/>
            </a:pPr>
            <a:r>
              <a:rPr lang="el-GR" sz="3200" dirty="0" smtClean="0">
                <a:solidFill>
                  <a:schemeClr val="tx1">
                    <a:lumMod val="95000"/>
                    <a:lumOff val="5000"/>
                  </a:schemeClr>
                </a:solidFill>
              </a:rPr>
              <a:t> </a:t>
            </a:r>
            <a:r>
              <a:rPr lang="el-GR" sz="3200" dirty="0" smtClean="0">
                <a:solidFill>
                  <a:schemeClr val="tx1">
                    <a:lumMod val="95000"/>
                    <a:lumOff val="5000"/>
                  </a:schemeClr>
                </a:solidFill>
              </a:rPr>
              <a:t>             Στεφανία- Σοσέ  ΜύκαΪ</a:t>
            </a:r>
            <a:endParaRPr lang="el-GR" sz="3200" dirty="0">
              <a:solidFill>
                <a:schemeClr val="tx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t>Ο Κλωντ Ντεμπυσσύ</a:t>
            </a:r>
            <a:r>
              <a:rPr lang="en-US" sz="2400" dirty="0" smtClean="0"/>
              <a:t> (22 </a:t>
            </a:r>
            <a:r>
              <a:rPr lang="el-GR" sz="2400" dirty="0" smtClean="0"/>
              <a:t>Αυγούστου</a:t>
            </a:r>
            <a:r>
              <a:rPr lang="en-US" sz="2400" dirty="0" smtClean="0"/>
              <a:t> 1862 </a:t>
            </a:r>
            <a:r>
              <a:rPr lang="el-GR" sz="2400" dirty="0" smtClean="0"/>
              <a:t>–</a:t>
            </a:r>
            <a:r>
              <a:rPr lang="en-US" sz="2400" dirty="0" smtClean="0"/>
              <a:t> 25 </a:t>
            </a:r>
            <a:r>
              <a:rPr lang="el-GR" sz="2400" dirty="0" smtClean="0"/>
              <a:t>Μαρτίου</a:t>
            </a:r>
            <a:r>
              <a:rPr lang="en-US" sz="2400" dirty="0" smtClean="0"/>
              <a:t> 1918, </a:t>
            </a:r>
            <a:r>
              <a:rPr lang="el-GR" sz="2400" dirty="0" smtClean="0"/>
              <a:t>πλήρες όνομα</a:t>
            </a:r>
            <a:r>
              <a:rPr lang="en-US" sz="2400" dirty="0" smtClean="0"/>
              <a:t>: </a:t>
            </a:r>
            <a:r>
              <a:rPr lang="en-US" sz="2400" dirty="0" smtClean="0"/>
              <a:t>Claude-</a:t>
            </a:r>
            <a:r>
              <a:rPr lang="el-GR" sz="2400" dirty="0" smtClean="0"/>
              <a:t> </a:t>
            </a:r>
            <a:r>
              <a:rPr lang="en-US" sz="2400" dirty="0" err="1" smtClean="0"/>
              <a:t>Achille</a:t>
            </a:r>
            <a:r>
              <a:rPr lang="el-GR" sz="2400" dirty="0" smtClean="0"/>
              <a:t> </a:t>
            </a:r>
            <a:r>
              <a:rPr lang="en-US" sz="2400" dirty="0" smtClean="0"/>
              <a:t>Debussy</a:t>
            </a:r>
            <a:r>
              <a:rPr lang="en-US" sz="2400" dirty="0" smtClean="0"/>
              <a:t>) </a:t>
            </a:r>
            <a:r>
              <a:rPr lang="el-GR" sz="2400" dirty="0" smtClean="0"/>
              <a:t>ήταν Γάλλος συνθέτης</a:t>
            </a:r>
            <a:r>
              <a:rPr lang="en-US" sz="2400" dirty="0" smtClean="0"/>
              <a:t>. </a:t>
            </a:r>
            <a:r>
              <a:rPr lang="el-GR" sz="2400" dirty="0" smtClean="0"/>
              <a:t>Θεωρείται ο κύριος εκπρόσωπος του κινήματος του μουσικού ιμπρεσιονισμού</a:t>
            </a:r>
            <a:r>
              <a:rPr lang="en-US" sz="2400" dirty="0" smtClean="0"/>
              <a:t>, </a:t>
            </a:r>
            <a:r>
              <a:rPr lang="el-GR" sz="2400" dirty="0" smtClean="0"/>
              <a:t>αν και ο ίδιος δεν αποδεχόταν τον χαρακτηρισμό αυτό</a:t>
            </a:r>
            <a:r>
              <a:rPr lang="en-US" sz="2400" dirty="0" smtClean="0"/>
              <a:t>. </a:t>
            </a:r>
            <a:r>
              <a:rPr lang="el-GR" sz="2400" dirty="0" smtClean="0"/>
              <a:t>Ο Ντεμπυσσύ δεν είναι μόνο ένας από τους γνωστότερους Γάλλους συνθέτες</a:t>
            </a:r>
            <a:r>
              <a:rPr lang="en-US" sz="2400" dirty="0" smtClean="0"/>
              <a:t>, </a:t>
            </a:r>
            <a:r>
              <a:rPr lang="el-GR" sz="2400" dirty="0" smtClean="0"/>
              <a:t>αλλά και μία από τις σημαντικότερες προσωπικότητες της δυτικής μουσικής</a:t>
            </a:r>
            <a:r>
              <a:rPr lang="en-US" sz="2400" dirty="0" smtClean="0"/>
              <a:t>, </a:t>
            </a:r>
            <a:r>
              <a:rPr lang="el-GR" sz="2400" dirty="0" smtClean="0"/>
              <a:t>σηματοδοτώντας το πέρασμα από την ρομαντική εποχή στη μοντέρνα μουσική του</a:t>
            </a:r>
            <a:r>
              <a:rPr lang="en-US" sz="2400" dirty="0" smtClean="0"/>
              <a:t> 20</a:t>
            </a:r>
            <a:r>
              <a:rPr lang="el-GR" sz="2400" dirty="0" err="1" smtClean="0"/>
              <a:t>ού</a:t>
            </a:r>
            <a:r>
              <a:rPr lang="el-GR" sz="2400" dirty="0" smtClean="0"/>
              <a:t> αιώνα</a:t>
            </a:r>
            <a:r>
              <a:rPr lang="en-US" sz="2400" dirty="0" smtClean="0"/>
              <a:t>.</a:t>
            </a:r>
            <a:endParaRPr lang="el-GR" sz="2400" dirty="0"/>
          </a:p>
        </p:txBody>
      </p:sp>
      <p:sp>
        <p:nvSpPr>
          <p:cNvPr id="3073" name="Rectangle 1"/>
          <p:cNvSpPr>
            <a:spLocks noGrp="1" noChangeArrowheads="1"/>
          </p:cNvSpPr>
          <p:nvPr>
            <p:ph type="title"/>
          </p:nvPr>
        </p:nvSpPr>
        <p:spPr bwMode="auto">
          <a:xfrm>
            <a:off x="457200" y="568374"/>
            <a:ext cx="626286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Λίγα</a:t>
            </a:r>
            <a:r>
              <a:rPr kumimoji="0" lang="en-US"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 </a:t>
            </a: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λόγια</a:t>
            </a:r>
            <a:r>
              <a:rPr kumimoji="0" lang="en-US"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 </a:t>
            </a: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για</a:t>
            </a:r>
            <a:r>
              <a:rPr kumimoji="0" lang="en-US"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 </a:t>
            </a: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τον</a:t>
            </a:r>
            <a:r>
              <a:rPr kumimoji="0" lang="en-US"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 </a:t>
            </a:r>
            <a:r>
              <a:rPr kumimoji="0" lang="el-GR" sz="3600" i="0" u="none" strike="noStrike" cap="none" normalizeH="0" baseline="0" dirty="0" smtClean="0">
                <a:ln>
                  <a:noFill/>
                </a:ln>
                <a:solidFill>
                  <a:schemeClr val="tx1"/>
                </a:solidFill>
                <a:effectLst/>
                <a:latin typeface="Calibri" pitchFamily="34" charset="0"/>
                <a:ea typeface="Times New Roman" pitchFamily="18" charset="0"/>
                <a:cs typeface="Comic Sans MS" pitchFamily="66" charset="0"/>
              </a:rPr>
              <a:t>ίδιο</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sz="8000" dirty="0" smtClean="0">
                <a:solidFill>
                  <a:schemeClr val="tx1">
                    <a:lumMod val="95000"/>
                    <a:lumOff val="5000"/>
                  </a:schemeClr>
                </a:solidFill>
              </a:rPr>
              <a:t>…</a:t>
            </a:r>
            <a:endParaRPr lang="el-GR" sz="8000" dirty="0">
              <a:solidFill>
                <a:schemeClr val="tx1">
                  <a:lumMod val="95000"/>
                  <a:lumOff val="5000"/>
                </a:schemeClr>
              </a:solidFill>
            </a:endParaRPr>
          </a:p>
        </p:txBody>
      </p:sp>
      <p:sp>
        <p:nvSpPr>
          <p:cNvPr id="3" name="2 - Θέση περιεχομένου"/>
          <p:cNvSpPr>
            <a:spLocks noGrp="1"/>
          </p:cNvSpPr>
          <p:nvPr>
            <p:ph idx="1"/>
          </p:nvPr>
        </p:nvSpPr>
        <p:spPr/>
        <p:txBody>
          <a:bodyPr/>
          <a:lstStyle/>
          <a:p>
            <a:r>
              <a:rPr lang="el-GR" dirty="0" smtClean="0"/>
              <a:t>Αμφισβήτησε την παραδοσιακή γλώσσα του 19ου αιώνα και ανέπτυξε ένα εξαιρετικά πρωτότυπο σύστημα αρμονίας και μουσικής δομή</a:t>
            </a:r>
            <a:r>
              <a:rPr lang="el-GR" dirty="0" smtClean="0"/>
              <a:t>. Θεωρούσε </a:t>
            </a:r>
            <a:r>
              <a:rPr lang="el-GR" dirty="0" smtClean="0"/>
              <a:t>τη μουσική του </a:t>
            </a:r>
            <a:r>
              <a:rPr lang="en-US" dirty="0" smtClean="0"/>
              <a:t>«</a:t>
            </a:r>
            <a:r>
              <a:rPr lang="el-GR" dirty="0" smtClean="0"/>
              <a:t>ιμπρεσιονιστική</a:t>
            </a:r>
            <a:r>
              <a:rPr lang="en-US" dirty="0" smtClean="0"/>
              <a:t>», </a:t>
            </a:r>
            <a:r>
              <a:rPr lang="el-GR" dirty="0" smtClean="0"/>
              <a:t>όρος που παραπέμπει κυρίως στη ζωγραφική και ότι μπορούσε να αποδώσει καλύτερα με νότες τις αλλαγές και το παιγνίδισμα του φωτός από τη ζωγραφική που παρουσιάζει το φως στατικά και επομένως χωρίς φυσικότητα.</a:t>
            </a:r>
          </a:p>
          <a:p>
            <a:endParaRPr lang="el-G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76672"/>
            <a:ext cx="7239000" cy="1152128"/>
          </a:xfrm>
        </p:spPr>
        <p:txBody>
          <a:bodyPr>
            <a:noAutofit/>
          </a:bodyPr>
          <a:lstStyle/>
          <a:p>
            <a:r>
              <a:rPr lang="el-GR" sz="2800" i="1" dirty="0" smtClean="0">
                <a:solidFill>
                  <a:schemeClr val="tx1">
                    <a:lumMod val="95000"/>
                    <a:lumOff val="5000"/>
                  </a:schemeClr>
                </a:solidFill>
              </a:rPr>
              <a:t>                   Το εργο </a:t>
            </a:r>
            <a:r>
              <a:rPr lang="el-GR" sz="2800" i="1" dirty="0" smtClean="0">
                <a:solidFill>
                  <a:schemeClr val="tx1">
                    <a:lumMod val="95000"/>
                    <a:lumOff val="5000"/>
                  </a:schemeClr>
                </a:solidFill>
              </a:rPr>
              <a:t>του </a:t>
            </a:r>
            <a:r>
              <a:rPr lang="el-GR" sz="2800" dirty="0" smtClean="0">
                <a:solidFill>
                  <a:schemeClr val="tx1">
                    <a:lumMod val="95000"/>
                    <a:lumOff val="5000"/>
                  </a:schemeClr>
                </a:solidFill>
              </a:rPr>
              <a:t/>
            </a:r>
            <a:br>
              <a:rPr lang="el-GR" sz="2800" dirty="0" smtClean="0">
                <a:solidFill>
                  <a:schemeClr val="tx1">
                    <a:lumMod val="95000"/>
                    <a:lumOff val="5000"/>
                  </a:schemeClr>
                </a:solidFill>
              </a:rPr>
            </a:br>
            <a:r>
              <a:rPr lang="el-GR" sz="2800" i="1" dirty="0" smtClean="0">
                <a:solidFill>
                  <a:schemeClr val="tx1">
                    <a:lumMod val="95000"/>
                    <a:lumOff val="5000"/>
                  </a:schemeClr>
                </a:solidFill>
              </a:rPr>
              <a:t>          </a:t>
            </a:r>
            <a:r>
              <a:rPr lang="el-GR" sz="2800" i="1" dirty="0" smtClean="0">
                <a:solidFill>
                  <a:schemeClr val="tx1">
                    <a:lumMod val="95000"/>
                    <a:lumOff val="5000"/>
                  </a:schemeClr>
                </a:solidFill>
              </a:rPr>
              <a:t>   </a:t>
            </a:r>
            <a:r>
              <a:rPr lang="en-US" sz="2800" i="1" dirty="0" smtClean="0">
                <a:solidFill>
                  <a:schemeClr val="tx1">
                    <a:lumMod val="95000"/>
                    <a:lumOff val="5000"/>
                  </a:schemeClr>
                </a:solidFill>
              </a:rPr>
              <a:t>LA MER</a:t>
            </a:r>
            <a:r>
              <a:rPr lang="el-GR" sz="2800" i="1" dirty="0" smtClean="0">
                <a:solidFill>
                  <a:schemeClr val="tx1">
                    <a:lumMod val="95000"/>
                    <a:lumOff val="5000"/>
                  </a:schemeClr>
                </a:solidFill>
              </a:rPr>
              <a:t> (Η </a:t>
            </a:r>
            <a:r>
              <a:rPr lang="el-GR" sz="2800" i="1" dirty="0" smtClean="0">
                <a:solidFill>
                  <a:schemeClr val="tx1">
                    <a:lumMod val="95000"/>
                    <a:lumOff val="5000"/>
                  </a:schemeClr>
                </a:solidFill>
              </a:rPr>
              <a:t>Θαλασσα</a:t>
            </a:r>
            <a:r>
              <a:rPr lang="el-GR" sz="2800" i="1" dirty="0" smtClean="0">
                <a:solidFill>
                  <a:schemeClr val="tx1">
                    <a:lumMod val="95000"/>
                    <a:lumOff val="5000"/>
                  </a:schemeClr>
                </a:solidFill>
              </a:rPr>
              <a:t>)</a:t>
            </a:r>
            <a:r>
              <a:rPr lang="el-GR" sz="2800" dirty="0" smtClean="0">
                <a:solidFill>
                  <a:schemeClr val="tx1">
                    <a:lumMod val="95000"/>
                    <a:lumOff val="5000"/>
                  </a:schemeClr>
                </a:solidFill>
              </a:rPr>
              <a:t/>
            </a:r>
            <a:br>
              <a:rPr lang="el-GR" sz="2800" dirty="0" smtClean="0">
                <a:solidFill>
                  <a:schemeClr val="tx1">
                    <a:lumMod val="95000"/>
                    <a:lumOff val="5000"/>
                  </a:schemeClr>
                </a:solidFill>
              </a:rPr>
            </a:br>
            <a:endParaRPr lang="el-GR" sz="2800" dirty="0">
              <a:solidFill>
                <a:schemeClr val="tx1">
                  <a:lumMod val="95000"/>
                  <a:lumOff val="5000"/>
                </a:schemeClr>
              </a:solidFill>
            </a:endParaRPr>
          </a:p>
        </p:txBody>
      </p:sp>
      <p:sp>
        <p:nvSpPr>
          <p:cNvPr id="3" name="2 - Θέση περιεχομένου"/>
          <p:cNvSpPr>
            <a:spLocks noGrp="1"/>
          </p:cNvSpPr>
          <p:nvPr>
            <p:ph idx="1"/>
          </p:nvPr>
        </p:nvSpPr>
        <p:spPr/>
        <p:txBody>
          <a:bodyPr/>
          <a:lstStyle/>
          <a:p>
            <a:r>
              <a:rPr lang="el-GR" dirty="0" smtClean="0"/>
              <a:t>Η Θάλασσα είναι το ορχηστρικό αριστούργημα του Ντεμπισί</a:t>
            </a:r>
            <a:r>
              <a:rPr lang="el-GR" dirty="0" smtClean="0"/>
              <a:t>. Είναι </a:t>
            </a:r>
            <a:r>
              <a:rPr lang="el-GR" dirty="0" smtClean="0"/>
              <a:t>ένα έργο - ορόσημο στο συνθετικό του ύφος. Ξεκίνησε να γράφεται το 1903 στο Παρίσι και ολοκληρώθηκε το 1905 σε μια παραθαλάσσια πόλη της Αγγλίας</a:t>
            </a:r>
            <a:r>
              <a:rPr lang="el-GR" dirty="0" smtClean="0"/>
              <a:t>.  Το </a:t>
            </a:r>
            <a:r>
              <a:rPr lang="el-GR" dirty="0" smtClean="0"/>
              <a:t>έργο αποτελείται από τρία μέρη - ποτέ άλλοτε δεν έφτασε τόσο κοντά στη συμφωνική μορφή - καθένα από τα οποία πλάθει και μια ξεχωριστή ηχητική εικόνα της θάλασσας. </a:t>
            </a:r>
          </a:p>
          <a:p>
            <a:pPr>
              <a:buNone/>
            </a:pP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a:t>
            </a:r>
            <a:endParaRPr lang="el-GR" sz="8000" dirty="0">
              <a:solidFill>
                <a:schemeClr val="tx1">
                  <a:lumMod val="95000"/>
                  <a:lumOff val="5000"/>
                </a:schemeClr>
              </a:solidFill>
            </a:endParaRPr>
          </a:p>
        </p:txBody>
      </p:sp>
      <p:sp>
        <p:nvSpPr>
          <p:cNvPr id="3" name="2 - Θέση περιεχομένου"/>
          <p:cNvSpPr>
            <a:spLocks noGrp="1"/>
          </p:cNvSpPr>
          <p:nvPr>
            <p:ph idx="1"/>
          </p:nvPr>
        </p:nvSpPr>
        <p:spPr/>
        <p:txBody>
          <a:bodyPr/>
          <a:lstStyle/>
          <a:p>
            <a:pPr lvl="0"/>
            <a:r>
              <a:rPr lang="el-GR" dirty="0" smtClean="0"/>
              <a:t>Το πρώτο μέρος τιτλοφορείται "Από την αυγή ως το μεσημέρι στη θάλασσα". Αρχίζει πολύ ήσυχα, υποβάλλοντας τη μαρμαρυγή του πρώτου φωτός στην ψυχρή επιφάνεια του νερού. Βαθμιαία η μουσική αναπτύσσεται καθώς η μέρα χαράζει και η θάλασσα ζωντανεύει με το φως και την κίνηση. Έντονη εντύπωση προκαλεί ένα τμήμα όπου τα τσέλα παίζουν σε συγγενή αρμονία. Το μέρος τελειώνει με μια μεγαλειώδη φράση των χάλκινων πνευστών που θυμίζει χορωδιακό. </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a:t>
            </a:r>
            <a:endParaRPr lang="el-GR" sz="8000" dirty="0">
              <a:solidFill>
                <a:schemeClr val="tx1">
                  <a:lumMod val="95000"/>
                  <a:lumOff val="5000"/>
                </a:schemeClr>
              </a:solidFill>
            </a:endParaRPr>
          </a:p>
        </p:txBody>
      </p:sp>
      <p:sp>
        <p:nvSpPr>
          <p:cNvPr id="3" name="2 - Θέση περιεχομένου"/>
          <p:cNvSpPr>
            <a:spLocks noGrp="1"/>
          </p:cNvSpPr>
          <p:nvPr>
            <p:ph idx="1"/>
          </p:nvPr>
        </p:nvSpPr>
        <p:spPr/>
        <p:txBody>
          <a:bodyPr/>
          <a:lstStyle/>
          <a:p>
            <a:pPr lvl="0"/>
            <a:r>
              <a:rPr lang="el-GR" sz="3200" dirty="0" smtClean="0"/>
              <a:t>Το δεύτερο μέρος, "Παιχνίδια των κυμάτων", έχει την κίνηση του υδράργυρου ενώ απείρως λεπτές αιχμές ενορχήστρωσης και ρυθμού, υποβάλλουν έναν κόσμο εκθαμβωτικού φωτός, ανέμου και αφρισμένου νερού.</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a:t>
            </a:r>
            <a:endParaRPr lang="el-GR" sz="8000" dirty="0">
              <a:solidFill>
                <a:schemeClr val="tx1">
                  <a:lumMod val="95000"/>
                  <a:lumOff val="5000"/>
                </a:schemeClr>
              </a:solidFill>
            </a:endParaRPr>
          </a:p>
        </p:txBody>
      </p:sp>
      <p:sp>
        <p:nvSpPr>
          <p:cNvPr id="3" name="2 - Θέση περιεχομένου"/>
          <p:cNvSpPr>
            <a:spLocks noGrp="1"/>
          </p:cNvSpPr>
          <p:nvPr>
            <p:ph idx="1"/>
          </p:nvPr>
        </p:nvSpPr>
        <p:spPr/>
        <p:txBody>
          <a:bodyPr/>
          <a:lstStyle/>
          <a:p>
            <a:pPr lvl="0"/>
            <a:r>
              <a:rPr lang="el-GR" dirty="0" smtClean="0"/>
              <a:t>Το έργο τελειώνει με τον "Διάλογο του ανέμου και της θάλασσας". Εδώ η μουσική αναπτύσσεται θυμίζοντας τη βιαιότητα της θύελλας. Υπάρχει μια στιγμή γαλήνης και ηρεμίας, όταν η κύρια μελωδία του μέρους (η μοναδική πραγματική μελωδία ολόκληρου του έργου) παίζεται απαλά από τα ξύλινα πνευστά πάνω από μια πολύ υψηλή, επίμονη νότα των βιολιών. Τότε επιστρέφει η θύελλα και το έργο τελειώνει με μεγάλα ηχητικά ξεσπάσματα ολόκληρης της ορχήστρας.</a:t>
            </a:r>
          </a:p>
          <a:p>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chemeClr val="tx1">
                    <a:lumMod val="95000"/>
                    <a:lumOff val="5000"/>
                  </a:schemeClr>
                </a:solidFill>
              </a:rPr>
              <a:t>       </a:t>
            </a:r>
            <a:r>
              <a:rPr lang="en-US" sz="3200" dirty="0" smtClean="0">
                <a:solidFill>
                  <a:schemeClr val="tx1">
                    <a:lumMod val="95000"/>
                    <a:lumOff val="5000"/>
                  </a:schemeClr>
                </a:solidFill>
              </a:rPr>
              <a:t>me</a:t>
            </a:r>
            <a:r>
              <a:rPr lang="el-GR" sz="3200" dirty="0" smtClean="0">
                <a:solidFill>
                  <a:schemeClr val="tx1">
                    <a:lumMod val="95000"/>
                    <a:lumOff val="5000"/>
                  </a:schemeClr>
                </a:solidFill>
              </a:rPr>
              <a:t>ΡΙΚΑ ΑΠΟ ΤΑ ΕΡΓΑ ΤΟΥ</a:t>
            </a:r>
            <a:endParaRPr lang="el-GR" sz="3200" dirty="0">
              <a:solidFill>
                <a:schemeClr val="tx1">
                  <a:lumMod val="95000"/>
                  <a:lumOff val="5000"/>
                </a:schemeClr>
              </a:solidFill>
            </a:endParaRPr>
          </a:p>
        </p:txBody>
      </p:sp>
      <p:pic>
        <p:nvPicPr>
          <p:cNvPr id="4" name="3 - Θέση περιεχομένου"/>
          <p:cNvPicPr>
            <a:picLocks noGrp="1"/>
          </p:cNvPicPr>
          <p:nvPr>
            <p:ph idx="1"/>
          </p:nvPr>
        </p:nvPicPr>
        <p:blipFill>
          <a:blip r:embed="rId2" cstate="print"/>
          <a:srcRect/>
          <a:stretch>
            <a:fillRect/>
          </a:stretch>
        </p:blipFill>
        <p:spPr bwMode="auto">
          <a:xfrm>
            <a:off x="1480775" y="2085425"/>
            <a:ext cx="5191850" cy="38952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8000" dirty="0" smtClean="0">
                <a:solidFill>
                  <a:schemeClr val="tx1">
                    <a:lumMod val="95000"/>
                    <a:lumOff val="5000"/>
                  </a:schemeClr>
                </a:solidFill>
              </a:rPr>
              <a:t>          …        </a:t>
            </a:r>
            <a:endParaRPr lang="el-GR" sz="8000" dirty="0">
              <a:solidFill>
                <a:schemeClr val="tx1">
                  <a:lumMod val="95000"/>
                  <a:lumOff val="5000"/>
                </a:schemeClr>
              </a:solidFill>
            </a:endParaRPr>
          </a:p>
        </p:txBody>
      </p:sp>
      <p:pic>
        <p:nvPicPr>
          <p:cNvPr id="4" name="3 - Θέση περιεχομένου"/>
          <p:cNvPicPr>
            <a:picLocks noGrp="1"/>
          </p:cNvPicPr>
          <p:nvPr>
            <p:ph idx="1"/>
          </p:nvPr>
        </p:nvPicPr>
        <p:blipFill>
          <a:blip r:embed="rId2" cstate="print"/>
          <a:srcRect/>
          <a:stretch>
            <a:fillRect/>
          </a:stretch>
        </p:blipFill>
        <p:spPr bwMode="auto">
          <a:xfrm>
            <a:off x="971600" y="1772816"/>
            <a:ext cx="6480720" cy="42484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55</TotalTime>
  <Words>451</Words>
  <Application>Microsoft Office PowerPoint</Application>
  <PresentationFormat>Προβολή στην οθόνη (4:3)</PresentationFormat>
  <Paragraphs>27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Αφθονία</vt:lpstr>
      <vt:lpstr> ΑΣΙΛ ~ ΚΛΩΝΤ ΝΤΕΜΠΥΣΣΙ</vt:lpstr>
      <vt:lpstr>              Λίγα λόγια για τον ίδιο</vt:lpstr>
      <vt:lpstr>                     …</vt:lpstr>
      <vt:lpstr>                   Το εργο του               LA MER (Η Θαλασσα) </vt:lpstr>
      <vt:lpstr>          …</vt:lpstr>
      <vt:lpstr>          …</vt:lpstr>
      <vt:lpstr>          …</vt:lpstr>
      <vt:lpstr>       meΡΙΚΑ ΑΠΟ ΤΑ ΕΡΓΑ ΤΟΥ</vt:lpstr>
      <vt:lpstr>          …        </vt:lpstr>
      <vt:lpstr>          …</vt:lpstr>
      <vt:lpstr>          …</vt:lpstr>
      <vt:lpstr>          …</vt:lpstr>
      <vt:lpstr>links</vt:lpstr>
      <vt:lpstr>             ΤΕΛΟΣ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ΑΣΙΛ ~ ΚΛΩΝΤ ΝΤΕΜΠΥΣΣΙ</dc:title>
  <dc:creator>παναγοπουλου</dc:creator>
  <cp:lastModifiedBy>παναγοπουλου</cp:lastModifiedBy>
  <cp:revision>6</cp:revision>
  <dcterms:created xsi:type="dcterms:W3CDTF">2015-10-27T16:06:46Z</dcterms:created>
  <dcterms:modified xsi:type="dcterms:W3CDTF">2015-10-27T17:01:46Z</dcterms:modified>
</cp:coreProperties>
</file>